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8" r:id="rId2"/>
    <p:sldId id="282" r:id="rId3"/>
    <p:sldId id="328" r:id="rId4"/>
    <p:sldId id="327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2" r:id="rId14"/>
    <p:sldId id="293" r:id="rId15"/>
    <p:sldId id="294" r:id="rId16"/>
    <p:sldId id="326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268" r:id="rId48"/>
    <p:sldId id="329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7"/>
    <a:srgbClr val="FFFF00"/>
    <a:srgbClr val="080A60"/>
    <a:srgbClr val="300351"/>
    <a:srgbClr val="791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398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D0232-9B48-426A-A68A-21FC9932854F}" type="datetimeFigureOut">
              <a:rPr lang="en-US" smtClean="0"/>
              <a:t>4/7/2013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417C7-5937-4A31-8770-DB83552D2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4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17C7-5937-4A31-8770-DB83552D26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6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8EEE9-8D16-45D5-BC0D-E62C3B8C48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09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8EEE9-8D16-45D5-BC0D-E62C3B8C48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09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8EEE9-8D16-45D5-BC0D-E62C3B8C48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0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8EEE9-8D16-45D5-BC0D-E62C3B8C48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09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8EEE9-8D16-45D5-BC0D-E62C3B8C48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0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17C7-5937-4A31-8770-DB83552D26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6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17C7-5937-4A31-8770-DB83552D26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6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0AB151-8F1E-48B5-9EFB-B50C2873348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727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445755-7204-47AB-BF3C-F0C64EBC9BD0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445755-7204-47AB-BF3C-F0C64EBC9BD0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C56FAF-5FC3-411B-A864-A76B8FC7B600}" type="slidenum">
              <a:rPr lang="en-US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CA4BE0-A19F-487F-8D5B-44EAC3C5DA17}" type="slidenum">
              <a:rPr 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3A6F7A2-1E85-472E-A094-C327EF0F0869}" type="slidenum">
              <a:rPr 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06B74-A48A-44CC-BAB3-41B8BC3A18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1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06B74-A48A-44CC-BAB3-41B8BC3A18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1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06B74-A48A-44CC-BAB3-41B8BC3A18E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1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17C7-5937-4A31-8770-DB83552D26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63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06B74-A48A-44CC-BAB3-41B8BC3A18E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1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06B74-A48A-44CC-BAB3-41B8BC3A18E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1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06B74-A48A-44CC-BAB3-41B8BC3A18E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16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06B74-A48A-44CC-BAB3-41B8BC3A18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16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06B74-A48A-44CC-BAB3-41B8BC3A18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16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06B74-A48A-44CC-BAB3-41B8BC3A18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16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06B74-A48A-44CC-BAB3-41B8BC3A18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4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17C7-5937-4A31-8770-DB83552D261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63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06B74-A48A-44CC-BAB3-41B8BC3A18E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8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417C7-5937-4A31-8770-DB83552D26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8EEE9-8D16-45D5-BC0D-E62C3B8C48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0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8EEE9-8D16-45D5-BC0D-E62C3B8C48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09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8EEE9-8D16-45D5-BC0D-E62C3B8C48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09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8EEE9-8D16-45D5-BC0D-E62C3B8C48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09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rgbClr val="791CD6"/>
            </a:gs>
            <a:gs pos="0">
              <a:schemeClr val="accent1">
                <a:tint val="44500"/>
                <a:satMod val="160000"/>
                <a:lumMod val="26000"/>
              </a:schemeClr>
            </a:gs>
            <a:gs pos="0">
              <a:schemeClr val="accent1">
                <a:tint val="23500"/>
                <a:satMod val="160000"/>
                <a:lumMod val="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c/c7/Prior_Health_Sciences_Library_Mural_Printing_Press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WorldWideWebAroundWikipedia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2/2f/Fotothek_df_pk_0000296_032_Dozent_Prof._Erwin_Gohrbandt.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upload.wikimedia.org/wikipedia/commons/2/2f/Fotothek_df_pk_0000296_032_Dozent_Prof._Erwin_Gohrbandt.jpg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upload.wikimedia.org/wikipedia/commons/2/2f/Fotothek_df_pk_0000296_032_Dozent_Prof._Erwin_Gohrbandt.jpg" TargetMode="Externa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hyperlink" Target="videos/SocialCanonicalDefinitions.avi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46.xml"/><Relationship Id="rId4" Type="http://schemas.openxmlformats.org/officeDocument/2006/relationships/hyperlink" Target="videos/MEESemantic%20Framework.avi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6" Type="http://schemas.openxmlformats.org/officeDocument/2006/relationships/hyperlink" Target="whg.chemeddl.org" TargetMode="Externa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26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hg.chemeddl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howjsay.com/index.php?word=rorschac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err="1" smtClean="0">
                <a:solidFill>
                  <a:srgbClr val="FFFF00"/>
                </a:solidFill>
              </a:rPr>
              <a:t>ChemEd</a:t>
            </a:r>
            <a:r>
              <a:rPr lang="en-US" sz="3600" b="1" dirty="0" smtClean="0">
                <a:solidFill>
                  <a:srgbClr val="FFFF00"/>
                </a:solidFill>
              </a:rPr>
              <a:t> DL </a:t>
            </a:r>
            <a:r>
              <a:rPr lang="en-US" sz="3600" b="1" dirty="0" err="1" smtClean="0">
                <a:solidFill>
                  <a:srgbClr val="FFFF00"/>
                </a:solidFill>
              </a:rPr>
              <a:t>WikiHyperGlossary</a:t>
            </a:r>
            <a:r>
              <a:rPr lang="en-US" sz="3600" b="1" dirty="0" smtClean="0">
                <a:solidFill>
                  <a:srgbClr val="FFFF00"/>
                </a:solidFill>
              </a:rPr>
              <a:t> (WHG): </a:t>
            </a:r>
            <a:br>
              <a:rPr lang="en-US" sz="3600" b="1" dirty="0" smtClean="0">
                <a:solidFill>
                  <a:srgbClr val="FFFF00"/>
                </a:solidFill>
              </a:rPr>
            </a:br>
            <a:r>
              <a:rPr lang="en-US" sz="3600" b="1" dirty="0" smtClean="0">
                <a:solidFill>
                  <a:srgbClr val="FFFF00"/>
                </a:solidFill>
              </a:rPr>
              <a:t>A Social Semantic Information Literacy Service for Digital Documents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609" y="5719227"/>
            <a:ext cx="8382000" cy="1138773"/>
          </a:xfrm>
          <a:prstGeom prst="rect">
            <a:avLst/>
          </a:prstGeom>
          <a:solidFill>
            <a:srgbClr val="080A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245</a:t>
            </a:r>
            <a:r>
              <a:rPr lang="en-US" sz="2000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ACS National Meeting CINF Oral Session </a:t>
            </a:r>
          </a:p>
          <a:p>
            <a:pPr algn="ctr"/>
            <a:r>
              <a:rPr lang="en-US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Library Cafes, Intellectual commons and Virtual Services, Oh My! Charting New Routs for Users into Research Libraries </a:t>
            </a:r>
            <a:endParaRPr lang="en-US" sz="2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06264" y="4338320"/>
            <a:ext cx="88286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Robert E. Belford</a:t>
            </a:r>
            <a:r>
              <a:rPr lang="en-US" sz="2400" baseline="30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,Dan Berleant</a:t>
            </a:r>
            <a:r>
              <a:rPr lang="en-US" sz="2400" baseline="30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 Michael A. Bauer</a:t>
            </a:r>
            <a:r>
              <a:rPr lang="en-US" sz="2400" baseline="30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 Jon L. Holmes</a:t>
            </a:r>
            <a:r>
              <a:rPr lang="en-US" sz="2400" baseline="30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&amp; John W. Moore</a:t>
            </a:r>
            <a:r>
              <a:rPr lang="en-US" sz="2400" baseline="30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sz="2400" i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8954" y="4778863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Dept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of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Chemistry, University of  Arkansas at Little Rock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Dept. of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Information Science, University of Arkansas at Little Rock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Dept</a:t>
            </a:r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of </a:t>
            </a:r>
            <a:r>
              <a:rPr lang="en-US" sz="1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Chemistry, University of  Wisconsin - Madison</a:t>
            </a:r>
            <a:endParaRPr lang="en-US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954" y="2249507"/>
            <a:ext cx="2699846" cy="20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" y="152400"/>
            <a:ext cx="9135533" cy="792162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Gutenberg Era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6480" y="6224933"/>
            <a:ext cx="737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wikipedia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/commons/c/c7/Prior_Health_Sciences_Library_Mural_Printing_Press.jpg</a:t>
            </a:r>
            <a:endParaRPr lang="en-US" sz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http://upload.wikimedia.org/wikipedia/commons/0/0f/Dalton%27s_Element_List.jpg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://upload.wikimedia.org/wikipedia/commons/4/43/1665_phil_trans_vol_i_title.pnghttp://</a:t>
            </a:r>
            <a:r>
              <a:rPr lang="en-US" sz="1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upload.wikimedia.org/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658" y="4834642"/>
            <a:ext cx="769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Printed Material enabled “mass communication” and was adopted by scientific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ocieties in the pursuit of science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474" y="1468197"/>
            <a:ext cx="3139186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51" y="744084"/>
            <a:ext cx="2980887" cy="3904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6" y="710768"/>
            <a:ext cx="2643704" cy="3937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90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35533" cy="792162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Gutenberg Era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5000" y="6581001"/>
            <a:ext cx="7072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http://www.unesco.org/new/en/education/themes/education-building-blocks/literacy/un-literacy-decade/</a:t>
            </a:r>
            <a:endParaRPr lang="en-US" sz="1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967" y="5080000"/>
            <a:ext cx="769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Printed Material Become Ubiquitous to the Point that the United Nations Currently Considers </a:t>
            </a: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Literacy to be a Fundamental Human Right</a:t>
            </a:r>
          </a:p>
          <a:p>
            <a:pPr marL="342900" indent="-342900" algn="ctr">
              <a:buFont typeface="Arial" pitchFamily="34" charset="0"/>
              <a:buChar char="•"/>
            </a:pPr>
            <a:endParaRPr lang="en-US" sz="28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92" y="914400"/>
            <a:ext cx="68389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6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35533" cy="792162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3600" b="1" dirty="0" smtClean="0">
                <a:ln w="11430"/>
                <a:solidFill>
                  <a:srgbClr val="FFFF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The Third ICT Revolution: </a:t>
            </a:r>
            <a:br>
              <a:rPr lang="en-US" sz="3600" b="1" dirty="0" smtClean="0">
                <a:ln w="11430"/>
                <a:solidFill>
                  <a:srgbClr val="FFFF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ln w="11430"/>
                <a:solidFill>
                  <a:srgbClr val="FFFF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The Digital Revolution</a:t>
            </a:r>
            <a:endParaRPr lang="en-US" sz="3200" dirty="0">
              <a:solidFill>
                <a:srgbClr val="FFFF00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90480" y="6406686"/>
            <a:ext cx="585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Times New Roman" pitchFamily="18" charset="0"/>
                <a:cs typeface="Times New Roman" pitchFamily="18" charset="0"/>
                <a:hlinkClick r:id="rId3"/>
              </a:rPr>
              <a:t>http://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  <a:hlinkClick r:id="rId3"/>
              </a:rPr>
              <a:t>commons.wikimedia.org/wiki/File:WorldWideWebAroundWikipedia.png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sz="1200" dirty="0" smtClean="0"/>
              <a:t>http://upload.wikimedia.org/wikipedia/commons/d/d8/Sony_Ericsson_W960i.jpg </a:t>
            </a:r>
            <a:endParaRPr lang="en-US" sz="1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765" y="26000"/>
            <a:ext cx="801511" cy="125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4" y="86566"/>
            <a:ext cx="801511" cy="1259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 descr="File:WorldWideWebAroundWikiped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55" y="1166099"/>
            <a:ext cx="7239000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97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35533" cy="792162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3600" b="1" dirty="0" smtClean="0">
                <a:ln w="11430"/>
                <a:solidFill>
                  <a:srgbClr val="FFFF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ICTs in the Digital Age</a:t>
            </a:r>
            <a:endParaRPr lang="en-US" sz="3200" dirty="0">
              <a:solidFill>
                <a:srgbClr val="FFFF00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66800"/>
            <a:ext cx="8995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 1.0 (World Wide Web)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Content (write[publish] once/read many)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html/client side scripting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earch services and instant publishing and delivery</a:t>
            </a:r>
          </a:p>
          <a:p>
            <a:endParaRPr lang="en-US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 2.0 (Social Web)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Dynamic (write many/read many)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content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Server side scripting offering collaborative content generation</a:t>
            </a:r>
          </a:p>
          <a:p>
            <a:endParaRPr lang="en-US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 3.0 (semantic web)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Organic knowledge frameworks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Software agents directly extracting online data and exchanging information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InChI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enables </a:t>
            </a:r>
            <a:r>
              <a:rPr lang="en-US" sz="2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cheminformatic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functionality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6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35533" cy="792162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3600" b="1" dirty="0" smtClean="0">
                <a:ln w="11430"/>
                <a:solidFill>
                  <a:srgbClr val="FFFF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Times New Roman" pitchFamily="18" charset="0"/>
                <a:cs typeface="Times New Roman" pitchFamily="18" charset="0"/>
              </a:rPr>
              <a:t>Where do Today’s Students Prefer to Seek Information?</a:t>
            </a:r>
            <a:endParaRPr lang="en-US" sz="3200" dirty="0">
              <a:solidFill>
                <a:srgbClr val="FFFF00"/>
              </a:solidFill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6000" y="6285131"/>
            <a:ext cx="801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http://upload.wikimedia.org/wikipedia/commons/b/b7/Asm_lecture_hall.jpg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://upload.wikimedia.org/wikipedia/commons/2/2f/Fotothek_df_pk_0000296_032_Dozent_Prof._</a:t>
            </a:r>
            <a:r>
              <a:rPr lang="en-US" sz="1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Erwin_Gohrbandt.jpg</a:t>
            </a:r>
            <a:endParaRPr lang="en-US" sz="1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524000"/>
            <a:ext cx="4267200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1524000"/>
            <a:ext cx="375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219200" y="4441825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a Book?				Online?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0702" y="5299394"/>
            <a:ext cx="655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Where do Today’s Researchers Prefer to Seek Information?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46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Project Tomorrow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www.tomorrow.org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508" name="TextBox 13"/>
          <p:cNvSpPr txBox="1">
            <a:spLocks noChangeArrowheads="1"/>
          </p:cNvSpPr>
          <p:nvPr/>
        </p:nvSpPr>
        <p:spPr bwMode="auto">
          <a:xfrm>
            <a:off x="5029200" y="6211888"/>
            <a:ext cx="4114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Copyright Project Tomorrow 2011, slides courtesy of Julie Evans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01764"/>
            <a:ext cx="6413499" cy="4810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18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3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Project Tomorrow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3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3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www.tomorrow.org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3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531" name="TextBox 9"/>
          <p:cNvSpPr txBox="1">
            <a:spLocks noChangeArrowheads="1"/>
          </p:cNvSpPr>
          <p:nvPr/>
        </p:nvSpPr>
        <p:spPr bwMode="auto">
          <a:xfrm>
            <a:off x="0" y="6211888"/>
            <a:ext cx="4114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Copyright Project Tomorrow 2011, slides courtesy of Julie Evans</a:t>
            </a:r>
          </a:p>
        </p:txBody>
      </p:sp>
      <p:pic>
        <p:nvPicPr>
          <p:cNvPr id="22534" name="Picture 6" descr="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318494"/>
            <a:ext cx="6781800" cy="480853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505200" y="6437517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http://nsdl.org/archives/workshops/tooltimes/2011-01-25/lib/playback.html</a:t>
            </a: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4242" y="5526867"/>
            <a:ext cx="5715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Emergence of the New Free Agent Learner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Project Tomorrow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www.tomorrow.org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508" name="TextBox 13"/>
          <p:cNvSpPr txBox="1">
            <a:spLocks noChangeArrowheads="1"/>
          </p:cNvSpPr>
          <p:nvPr/>
        </p:nvSpPr>
        <p:spPr bwMode="auto">
          <a:xfrm>
            <a:off x="5014823" y="6211888"/>
            <a:ext cx="41148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Copyright Project Tomorrow 2011, slides courtesy of Julie Evans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352" y="1371600"/>
            <a:ext cx="6057900" cy="4676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1600" y="6071634"/>
            <a:ext cx="4329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Is this reflected in research?</a:t>
            </a:r>
            <a:endParaRPr lang="en-US" sz="28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82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6700" y="0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DIY Learning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(Do It Yourself Learning)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1219200"/>
            <a:ext cx="4267200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195873"/>
            <a:ext cx="375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9"/>
          <p:cNvSpPr txBox="1">
            <a:spLocks noChangeArrowheads="1"/>
          </p:cNvSpPr>
          <p:nvPr/>
        </p:nvSpPr>
        <p:spPr bwMode="auto">
          <a:xfrm>
            <a:off x="1828800" y="4343400"/>
            <a:ext cx="5105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kind of challenges do Free Agent Learners face?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6000" y="6285131"/>
            <a:ext cx="801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http://upload.wikimedia.org/wikipedia/commons/b/b7/Asm_lecture_hall.jpg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://upload.wikimedia.org/wikipedia/commons/2/2f/Fotothek_df_pk_0000296_032_Dozent_Prof._</a:t>
            </a:r>
            <a:r>
              <a:rPr lang="en-US" sz="1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Erwin_Gohrbandt.jpg</a:t>
            </a:r>
            <a:endParaRPr lang="en-US" sz="1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xplosion 2 10"/>
          <p:cNvSpPr/>
          <p:nvPr/>
        </p:nvSpPr>
        <p:spPr>
          <a:xfrm>
            <a:off x="685800" y="685800"/>
            <a:ext cx="8153400" cy="5867400"/>
          </a:xfrm>
          <a:prstGeom prst="irregularSeal2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Zone of Proximal Development (ZPD)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Explosion 2 9"/>
          <p:cNvSpPr/>
          <p:nvPr/>
        </p:nvSpPr>
        <p:spPr>
          <a:xfrm rot="291162">
            <a:off x="1804988" y="2568575"/>
            <a:ext cx="3227387" cy="3179763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581" name="TextBox 11"/>
          <p:cNvSpPr txBox="1">
            <a:spLocks noChangeArrowheads="1"/>
          </p:cNvSpPr>
          <p:nvPr/>
        </p:nvSpPr>
        <p:spPr bwMode="auto">
          <a:xfrm>
            <a:off x="2743200" y="3581400"/>
            <a:ext cx="1447800" cy="7080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Personal Knowledge</a:t>
            </a:r>
          </a:p>
        </p:txBody>
      </p:sp>
      <p:sp>
        <p:nvSpPr>
          <p:cNvPr id="24582" name="TextBox 12"/>
          <p:cNvSpPr txBox="1">
            <a:spLocks noChangeArrowheads="1"/>
          </p:cNvSpPr>
          <p:nvPr/>
        </p:nvSpPr>
        <p:spPr bwMode="auto">
          <a:xfrm>
            <a:off x="7391400" y="1143000"/>
            <a:ext cx="1752600" cy="7080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Distal</a:t>
            </a:r>
          </a:p>
          <a:p>
            <a:pPr algn="ctr"/>
            <a:r>
              <a:rPr lang="en-US" sz="20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Knowledge</a:t>
            </a:r>
          </a:p>
        </p:txBody>
      </p:sp>
      <p:sp>
        <p:nvSpPr>
          <p:cNvPr id="24583" name="TextBox 13"/>
          <p:cNvSpPr txBox="1">
            <a:spLocks noChangeArrowheads="1"/>
          </p:cNvSpPr>
          <p:nvPr/>
        </p:nvSpPr>
        <p:spPr bwMode="auto">
          <a:xfrm>
            <a:off x="2971800" y="1066800"/>
            <a:ext cx="1752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Football</a:t>
            </a:r>
          </a:p>
        </p:txBody>
      </p:sp>
      <p:sp>
        <p:nvSpPr>
          <p:cNvPr id="24584" name="TextBox 14"/>
          <p:cNvSpPr txBox="1">
            <a:spLocks noChangeArrowheads="1"/>
          </p:cNvSpPr>
          <p:nvPr/>
        </p:nvSpPr>
        <p:spPr bwMode="auto">
          <a:xfrm>
            <a:off x="2286000" y="4267200"/>
            <a:ext cx="1752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>
                <a:latin typeface="Times New Roman" pitchFamily="18" charset="0"/>
                <a:cs typeface="Times New Roman" pitchFamily="18" charset="0"/>
              </a:rPr>
              <a:t>Addition &amp; Subtraction</a:t>
            </a:r>
          </a:p>
        </p:txBody>
      </p:sp>
      <p:sp>
        <p:nvSpPr>
          <p:cNvPr id="24585" name="TextBox 18"/>
          <p:cNvSpPr txBox="1">
            <a:spLocks noChangeArrowheads="1"/>
          </p:cNvSpPr>
          <p:nvPr/>
        </p:nvSpPr>
        <p:spPr bwMode="auto">
          <a:xfrm>
            <a:off x="5715000" y="2895600"/>
            <a:ext cx="914400" cy="5238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ZPD</a:t>
            </a:r>
          </a:p>
        </p:txBody>
      </p:sp>
      <p:sp>
        <p:nvSpPr>
          <p:cNvPr id="24586" name="TextBox 19"/>
          <p:cNvSpPr txBox="1">
            <a:spLocks noChangeArrowheads="1"/>
          </p:cNvSpPr>
          <p:nvPr/>
        </p:nvSpPr>
        <p:spPr bwMode="auto">
          <a:xfrm>
            <a:off x="5105400" y="3505200"/>
            <a:ext cx="1752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>
                <a:latin typeface="Times New Roman" pitchFamily="18" charset="0"/>
                <a:cs typeface="Times New Roman" pitchFamily="18" charset="0"/>
              </a:rPr>
              <a:t>Multiplication  &amp; Division</a:t>
            </a:r>
          </a:p>
        </p:txBody>
      </p:sp>
      <p:sp>
        <p:nvSpPr>
          <p:cNvPr id="24587" name="TextBox 20"/>
          <p:cNvSpPr txBox="1">
            <a:spLocks noChangeArrowheads="1"/>
          </p:cNvSpPr>
          <p:nvPr/>
        </p:nvSpPr>
        <p:spPr bwMode="auto">
          <a:xfrm>
            <a:off x="7162800" y="1752600"/>
            <a:ext cx="1981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Logarithms &amp; Exponentiation</a:t>
            </a:r>
          </a:p>
        </p:txBody>
      </p:sp>
      <p:sp>
        <p:nvSpPr>
          <p:cNvPr id="24588" name="TextBox 21"/>
          <p:cNvSpPr txBox="1">
            <a:spLocks noChangeArrowheads="1"/>
          </p:cNvSpPr>
          <p:nvPr/>
        </p:nvSpPr>
        <p:spPr bwMode="auto">
          <a:xfrm>
            <a:off x="838200" y="1524000"/>
            <a:ext cx="1752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Automobiles</a:t>
            </a:r>
          </a:p>
        </p:txBody>
      </p:sp>
      <p:sp>
        <p:nvSpPr>
          <p:cNvPr id="24589" name="TextBox 22"/>
          <p:cNvSpPr txBox="1">
            <a:spLocks noChangeArrowheads="1"/>
          </p:cNvSpPr>
          <p:nvPr/>
        </p:nvSpPr>
        <p:spPr bwMode="auto">
          <a:xfrm>
            <a:off x="3886200" y="1963479"/>
            <a:ext cx="1752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Chemistry</a:t>
            </a:r>
          </a:p>
        </p:txBody>
      </p:sp>
      <p:sp>
        <p:nvSpPr>
          <p:cNvPr id="24590" name="TextBox 23"/>
          <p:cNvSpPr txBox="1">
            <a:spLocks noChangeArrowheads="1"/>
          </p:cNvSpPr>
          <p:nvPr/>
        </p:nvSpPr>
        <p:spPr bwMode="auto">
          <a:xfrm>
            <a:off x="304800" y="990600"/>
            <a:ext cx="1524000" cy="4619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Vygotsky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0200" y="5526833"/>
            <a:ext cx="62484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They will often operate in their Distal Knowledge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6" y="228600"/>
            <a:ext cx="8229600" cy="762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First a little Background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86710" y="4866290"/>
            <a:ext cx="929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WikiHyperGlossary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grew out of the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MSDS </a:t>
            </a:r>
            <a:r>
              <a:rPr lang="en-US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Hyperglossary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developed by Dr. Rob Toreki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37" y="0"/>
            <a:ext cx="1239632" cy="1698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72837" y="162663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Rob Toreki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45931"/>
            <a:ext cx="5181600" cy="3886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47453" y="1811297"/>
            <a:ext cx="146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www.ilpi.com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4424" y="2669628"/>
            <a:ext cx="157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2005 ACS Presentation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9800" y="6243660"/>
            <a:ext cx="4572000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http://www.ilpi.com/msds/ref/</a:t>
            </a:r>
          </a:p>
        </p:txBody>
      </p:sp>
    </p:spTree>
    <p:extLst>
      <p:ext uri="{BB962C8B-B14F-4D97-AF65-F5344CB8AC3E}">
        <p14:creationId xmlns:p14="http://schemas.microsoft.com/office/powerpoint/2010/main" val="184125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-152400"/>
            <a:ext cx="82296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Information Literacy Technologies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90600"/>
            <a:ext cx="4267200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990600"/>
            <a:ext cx="375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TextBox 11"/>
          <p:cNvSpPr txBox="1">
            <a:spLocks noChangeArrowheads="1"/>
          </p:cNvSpPr>
          <p:nvPr/>
        </p:nvSpPr>
        <p:spPr bwMode="auto">
          <a:xfrm>
            <a:off x="152400" y="4191000"/>
            <a:ext cx="868680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Can digital technologies be developed which enhance learning of material in the Distal Zone through directed scaffolding of content from a student's ZPD?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6000" y="6285131"/>
            <a:ext cx="801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http://upload.wikimedia.org/wikipedia/commons/b/b7/Asm_lecture_hall.jpg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://upload.wikimedia.org/wikipedia/commons/2/2f/Fotothek_df_pk_0000296_032_Dozent_Prof._</a:t>
            </a:r>
            <a:r>
              <a:rPr lang="en-US" sz="1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5"/>
              </a:rPr>
              <a:t>Erwin_Gohrbandt.jpg</a:t>
            </a:r>
            <a:endParaRPr lang="en-US" sz="1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WikiHyperGlossary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(WHG)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9699" name="TextBox 15"/>
          <p:cNvSpPr txBox="1">
            <a:spLocks noChangeArrowheads="1"/>
          </p:cNvSpPr>
          <p:nvPr/>
        </p:nvSpPr>
        <p:spPr bwMode="auto">
          <a:xfrm>
            <a:off x="228600" y="1066800"/>
            <a:ext cx="87630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Social Semantic Information Litera</a:t>
            </a:r>
            <a:r>
              <a:rPr 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</a:t>
            </a:r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Technology 	(Targets Experts and Novices)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Automates markup of digital text documents and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 	pages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to database content associated with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glossary 	terms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Content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may be textual or multimedia</a:t>
            </a:r>
          </a:p>
          <a:p>
            <a:pPr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Associates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chemical identifiers with chemical terms 	which can be used by various software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agents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WikiHyperGlossary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(WHG)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2000" y="1752600"/>
            <a:ext cx="7391400" cy="4800600"/>
            <a:chOff x="762000" y="1752600"/>
            <a:chExt cx="7391400" cy="4800600"/>
          </a:xfrm>
        </p:grpSpPr>
        <p:sp>
          <p:nvSpPr>
            <p:cNvPr id="5" name="Flowchart: Process 4"/>
            <p:cNvSpPr/>
            <p:nvPr/>
          </p:nvSpPr>
          <p:spPr>
            <a:xfrm>
              <a:off x="762000" y="2667000"/>
              <a:ext cx="3657600" cy="3048000"/>
            </a:xfrm>
            <a:prstGeom prst="flowChartProcess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HyperGlossary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14400" y="3200400"/>
              <a:ext cx="1676400" cy="1905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Parser</a:t>
              </a:r>
            </a:p>
          </p:txBody>
        </p:sp>
        <p:sp>
          <p:nvSpPr>
            <p:cNvPr id="8" name="Down Arrow Callout 7"/>
            <p:cNvSpPr/>
            <p:nvPr/>
          </p:nvSpPr>
          <p:spPr>
            <a:xfrm>
              <a:off x="1295400" y="1752600"/>
              <a:ext cx="2362200" cy="838200"/>
            </a:xfrm>
            <a:prstGeom prst="downArrowCallout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Document </a:t>
              </a:r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667000" y="3048000"/>
              <a:ext cx="1600200" cy="2209800"/>
            </a:xfrm>
            <a:prstGeom prst="flowChartMagneticDisk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lowchart: Process 9"/>
            <p:cNvSpPr/>
            <p:nvPr/>
          </p:nvSpPr>
          <p:spPr>
            <a:xfrm>
              <a:off x="2438400" y="5867400"/>
              <a:ext cx="1676400" cy="685800"/>
            </a:xfrm>
            <a:prstGeom prst="flowChartProcess">
              <a:avLst/>
            </a:prstGeom>
            <a:solidFill>
              <a:srgbClr val="FFFF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Marked-Up Document</a:t>
              </a:r>
            </a:p>
          </p:txBody>
        </p:sp>
        <p:sp>
          <p:nvSpPr>
            <p:cNvPr id="11" name="Cloud 10"/>
            <p:cNvSpPr/>
            <p:nvPr/>
          </p:nvSpPr>
          <p:spPr>
            <a:xfrm>
              <a:off x="5181600" y="3546724"/>
              <a:ext cx="2971800" cy="1863476"/>
            </a:xfrm>
            <a:prstGeom prst="cloud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External Sources</a:t>
              </a:r>
            </a:p>
          </p:txBody>
        </p:sp>
        <p:sp>
          <p:nvSpPr>
            <p:cNvPr id="12" name="Flowchart: Multidocument 11"/>
            <p:cNvSpPr/>
            <p:nvPr/>
          </p:nvSpPr>
          <p:spPr>
            <a:xfrm>
              <a:off x="5791200" y="4232524"/>
              <a:ext cx="1600200" cy="952137"/>
            </a:xfrm>
            <a:prstGeom prst="flowChartMultidocumen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ChemEd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ChemSpider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PDB</a:t>
              </a:r>
            </a:p>
          </p:txBody>
        </p:sp>
        <p:sp>
          <p:nvSpPr>
            <p:cNvPr id="13" name="Flowchart: Process 12"/>
            <p:cNvSpPr/>
            <p:nvPr/>
          </p:nvSpPr>
          <p:spPr>
            <a:xfrm>
              <a:off x="2819400" y="3886200"/>
              <a:ext cx="1295400" cy="304800"/>
            </a:xfrm>
            <a:prstGeom prst="flowChartProcess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Terms</a:t>
              </a:r>
            </a:p>
          </p:txBody>
        </p:sp>
        <p:sp>
          <p:nvSpPr>
            <p:cNvPr id="14" name="Flowchart: Process 13"/>
            <p:cNvSpPr/>
            <p:nvPr/>
          </p:nvSpPr>
          <p:spPr>
            <a:xfrm>
              <a:off x="2819400" y="4267200"/>
              <a:ext cx="1295400" cy="304800"/>
            </a:xfrm>
            <a:prstGeom prst="flowChartProcess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Definitions</a:t>
              </a:r>
            </a:p>
          </p:txBody>
        </p:sp>
        <p:sp>
          <p:nvSpPr>
            <p:cNvPr id="15" name="Flowchart: Process 14"/>
            <p:cNvSpPr/>
            <p:nvPr/>
          </p:nvSpPr>
          <p:spPr>
            <a:xfrm>
              <a:off x="2819400" y="4648200"/>
              <a:ext cx="1295400" cy="381000"/>
            </a:xfrm>
            <a:prstGeom prst="flowChartProcess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Unique Identifiers</a:t>
              </a:r>
            </a:p>
          </p:txBody>
        </p:sp>
        <p:sp>
          <p:nvSpPr>
            <p:cNvPr id="16" name="Flowchart: Process 15"/>
            <p:cNvSpPr/>
            <p:nvPr/>
          </p:nvSpPr>
          <p:spPr>
            <a:xfrm>
              <a:off x="1066800" y="3581400"/>
              <a:ext cx="1295400" cy="762000"/>
            </a:xfrm>
            <a:prstGeom prst="flowChartProcess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Match Glossary Terms</a:t>
              </a:r>
            </a:p>
          </p:txBody>
        </p:sp>
        <p:sp>
          <p:nvSpPr>
            <p:cNvPr id="17" name="Flowchart: Process 16"/>
            <p:cNvSpPr/>
            <p:nvPr/>
          </p:nvSpPr>
          <p:spPr>
            <a:xfrm>
              <a:off x="1066800" y="4572000"/>
              <a:ext cx="1295400" cy="304800"/>
            </a:xfrm>
            <a:prstGeom prst="flowChartProcess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HTML Markup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0" y="3200400"/>
              <a:ext cx="8382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HG DB</a:t>
              </a:r>
            </a:p>
          </p:txBody>
        </p:sp>
        <p:sp>
          <p:nvSpPr>
            <p:cNvPr id="19" name="Curved Left Arrow 18"/>
            <p:cNvSpPr/>
            <p:nvPr/>
          </p:nvSpPr>
          <p:spPr>
            <a:xfrm rot="5400000">
              <a:off x="4686300" y="4686300"/>
              <a:ext cx="685800" cy="1981200"/>
            </a:xfrm>
            <a:prstGeom prst="curvedLeftArrow">
              <a:avLst/>
            </a:prstGeom>
            <a:solidFill>
              <a:sysClr val="windowText" lastClr="00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24400" y="54864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Data</a:t>
              </a:r>
            </a:p>
          </p:txBody>
        </p:sp>
        <p:sp>
          <p:nvSpPr>
            <p:cNvPr id="21" name="Curved Down Arrow 20"/>
            <p:cNvSpPr/>
            <p:nvPr/>
          </p:nvSpPr>
          <p:spPr>
            <a:xfrm>
              <a:off x="4267200" y="3124200"/>
              <a:ext cx="1905000" cy="609600"/>
            </a:xfrm>
            <a:prstGeom prst="curvedDownArrow">
              <a:avLst/>
            </a:prstGeom>
            <a:solidFill>
              <a:sysClr val="windowText" lastClr="00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00600" y="3276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Query</a:t>
              </a:r>
            </a:p>
          </p:txBody>
        </p:sp>
        <p:sp>
          <p:nvSpPr>
            <p:cNvPr id="23" name="Bent-Up Arrow 22"/>
            <p:cNvSpPr/>
            <p:nvPr/>
          </p:nvSpPr>
          <p:spPr>
            <a:xfrm rot="5400000">
              <a:off x="1371600" y="5486400"/>
              <a:ext cx="914400" cy="1066800"/>
            </a:xfrm>
            <a:prstGeom prst="bentUpArrow">
              <a:avLst/>
            </a:prstGeom>
            <a:solidFill>
              <a:sysClr val="windowText" lastClr="00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67200" y="1219200"/>
            <a:ext cx="4495800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Connecting Gutenberg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Glossary Architecture to Enhance Learning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676400"/>
            <a:ext cx="838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"Cognitive scientists agree that reading comprehension requires prior "domain-specific" knowledge about the things a text refers to, …”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5029200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-E.D. Hirsch, Jr., "The Knowledge Deficit"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7630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Importance of Domain Specific Knowledge for Reader Comprehension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828800"/>
            <a:ext cx="8534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Readers need to know around 90% of the words 	to be able to infer the meaning of the words 	they do not know.</a:t>
            </a:r>
          </a:p>
          <a:p>
            <a:pPr>
              <a:buFont typeface="Arial" pitchFamily="34" charset="0"/>
              <a:buChar char="•"/>
            </a:pPr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omitted words, what the text implies but does 	not say, are as important as the written words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5575012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-E.D. Hirsch, Jr., "The Knowledge Deficit"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7630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Importance of Domain Specific Knowledge for Reader Comprehension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509" y="3581400"/>
            <a:ext cx="853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When an author writes a document, s/he assumes a level of prior knowledge that defines the implicit text, the omitted text.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5575012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-E.D. Hirsch, Jr., "The Knowledge Deficit"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586" y="16764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“In 1861 the North fought the South”</a:t>
            </a:r>
          </a:p>
        </p:txBody>
      </p:sp>
    </p:spTree>
    <p:extLst>
      <p:ext uri="{BB962C8B-B14F-4D97-AF65-F5344CB8AC3E}">
        <p14:creationId xmlns:p14="http://schemas.microsoft.com/office/powerpoint/2010/main" val="15427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7630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Importance of Domain Specific Knowledge for Reader Comprehension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694" y="213360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Reading comprehension suffers for documents in one’s Distal Knowledge Space because the prior knowledge is not there.</a:t>
            </a:r>
          </a:p>
        </p:txBody>
      </p:sp>
    </p:spTree>
    <p:extLst>
      <p:ext uri="{BB962C8B-B14F-4D97-AF65-F5344CB8AC3E}">
        <p14:creationId xmlns:p14="http://schemas.microsoft.com/office/powerpoint/2010/main" val="428386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7630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37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Importance of Domain Specific Knowledge for Reader Comprehension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37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461230"/>
            <a:ext cx="853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Need to know what the words mean.</a:t>
            </a:r>
            <a:b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Need to know the implied knowledge, the knowledge the author assumed the reader knew and omitted when scripting the narrative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1600199"/>
            <a:ext cx="369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Two Core Issues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0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37"/>
                </a:solidFill>
              </a:rPr>
              <a:t>Coupling Social Definitions to Canonical Definitions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37"/>
              </a:solidFill>
            </a:endParaRPr>
          </a:p>
        </p:txBody>
      </p:sp>
      <p:pic>
        <p:nvPicPr>
          <p:cNvPr id="52226" name="Picture 123" descr="logoChemEdD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6400800"/>
            <a:ext cx="120332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483747"/>
            <a:ext cx="6172200" cy="537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4648200" y="2743200"/>
            <a:ext cx="4114800" cy="1828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19600" y="4572000"/>
            <a:ext cx="411480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371600"/>
            <a:ext cx="3810000" cy="15696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Non-editable IUPAC definition of entropy with citation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3810000" y="2156430"/>
            <a:ext cx="1219200" cy="96777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3276600"/>
            <a:ext cx="4267200" cy="35394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Wiki generated social multimedia definition of appropriate ZPD to provide subject-domain background knowledge for reading comprehension</a:t>
            </a: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>
            <a:off x="4267200" y="5046315"/>
            <a:ext cx="228600" cy="1352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Coupling Social Definitions to Canonical Definitions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2226" name="Picture 123" descr="logoChemEdD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0" y="6400800"/>
            <a:ext cx="120332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1483747"/>
            <a:ext cx="6172200" cy="537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1371600"/>
            <a:ext cx="3810000" cy="30469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As you scroll down you can get up to 4 social definitions targeting different ZPD with multimedia elements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267200" y="5046315"/>
            <a:ext cx="228600" cy="13528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543259"/>
            <a:ext cx="4106862" cy="420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4784705"/>
            <a:ext cx="1600200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  <a:hlinkClick r:id="rId6" action="ppaction://hlinkfile"/>
              </a:rPr>
              <a:t>Video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9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6" y="228600"/>
            <a:ext cx="8229600" cy="762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First a little Background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27" y="3886199"/>
            <a:ext cx="7897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2006 Bob Hanson &amp; I organized a </a:t>
            </a:r>
            <a:r>
              <a:rPr lang="en-US" sz="2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ConfChem</a:t>
            </a:r>
            <a:endParaRPr lang="en-US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Rob Toreki and I presented on the MSDS </a:t>
            </a:r>
            <a:r>
              <a:rPr lang="en-US" sz="24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Hyperglossary</a:t>
            </a:r>
            <a:endParaRPr lang="en-US" sz="24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Several papers were on Wikis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37" y="0"/>
            <a:ext cx="1239632" cy="1698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72837" y="162663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Rob Toreki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453" y="1811297"/>
            <a:ext cx="1465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www.ilpi.com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8783"/>
            <a:ext cx="5181600" cy="2657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38805" y="5086528"/>
            <a:ext cx="5666253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 Why not a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WikiHyperGlossary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9834" y="5930792"/>
            <a:ext cx="702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name stuck, even though it is now outdated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38100"/>
            <a:ext cx="8991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4636631"/>
            <a:ext cx="9055100" cy="224676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Can embedding in a document 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social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produced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multimedia 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ZPD-appropriate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definitions be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done at a 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sufficient term </a:t>
            </a:r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density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provide enough background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knowledge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novices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generate understanding in a document which would otherwise be in their distal zone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Semantics &amp;Chemical Identifiers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19200"/>
            <a:ext cx="8546969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5494" y="5803611"/>
            <a:ext cx="80772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Word Type = "Chemical" has input for </a:t>
            </a:r>
            <a:r>
              <a:rPr lang="en-US" sz="32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InChI</a:t>
            </a:r>
            <a:endParaRPr lang="en-US" sz="32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038600" y="2819400"/>
            <a:ext cx="28194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64" y="74820"/>
            <a:ext cx="1057106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  <a:hlinkClick r:id="rId4" action="ppaction://hlinkfile"/>
              </a:rPr>
              <a:t>video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6101" y="74820"/>
            <a:ext cx="2057400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  <a:hlinkClick r:id="rId5" action="ppaction://hlinksldjump"/>
              </a:rPr>
              <a:t>Skip Slides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3D Visualizations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892817"/>
            <a:ext cx="7315200" cy="5965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3400" y="6334780"/>
            <a:ext cx="75438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Through </a:t>
            </a:r>
            <a:r>
              <a:rPr lang="en-US" sz="2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InChI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query </a:t>
            </a:r>
            <a:r>
              <a:rPr lang="en-US" sz="2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ChemEd</a:t>
            </a:r>
            <a:r>
              <a:rPr lang="en-US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DL Models 360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5250"/>
            <a:ext cx="8293268" cy="676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81000"/>
            <a:ext cx="2919436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90600" y="6019800"/>
            <a:ext cx="62484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Engage </a:t>
            </a:r>
            <a:r>
              <a:rPr lang="en-US" sz="32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Jmol</a:t>
            </a:r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with IR spectra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-39243"/>
            <a:ext cx="8458200" cy="689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524000" y="6273225"/>
            <a:ext cx="53340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Visualize Symmetry Elements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-100964"/>
            <a:ext cx="8458200" cy="700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2" name="Object 74"/>
          <p:cNvGraphicFramePr>
            <a:graphicFrameLocks noChangeAspect="1"/>
          </p:cNvGraphicFramePr>
          <p:nvPr/>
        </p:nvGraphicFramePr>
        <p:xfrm>
          <a:off x="5334000" y="2514600"/>
          <a:ext cx="3086100" cy="349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Image" r:id="rId5" imgW="5104762" imgH="5777778" progId="Photoshop.Image.6">
                  <p:embed/>
                </p:oleObj>
              </mc:Choice>
              <mc:Fallback>
                <p:oleObj name="Image" r:id="rId5" imgW="5104762" imgH="5777778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514600"/>
                        <a:ext cx="3086100" cy="349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4400" y="5780782"/>
            <a:ext cx="58674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Generate basic </a:t>
            </a:r>
            <a:r>
              <a:rPr lang="en-US" sz="32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Jmol</a:t>
            </a:r>
            <a:r>
              <a:rPr lang="en-US" sz="32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if molecule not present in Models 360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054" name="Picture 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-211713"/>
            <a:ext cx="8534400" cy="706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1" name="Object 75"/>
          <p:cNvGraphicFramePr>
            <a:graphicFrameLocks noChangeAspect="1"/>
          </p:cNvGraphicFramePr>
          <p:nvPr/>
        </p:nvGraphicFramePr>
        <p:xfrm>
          <a:off x="1066800" y="1600200"/>
          <a:ext cx="51054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Image" r:id="rId5" imgW="6882540" imgH="5752381" progId="Photoshop.Image.6">
                  <p:embed/>
                </p:oleObj>
              </mc:Choice>
              <mc:Fallback>
                <p:oleObj name="Image" r:id="rId5" imgW="6882540" imgH="5752381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00200"/>
                        <a:ext cx="5105400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5" name="Picture 7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4419600"/>
            <a:ext cx="1676400" cy="13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7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29200" y="4114800"/>
            <a:ext cx="1752600" cy="124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05000" y="0"/>
            <a:ext cx="5029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2D Molecular Editor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57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Molecular Editor Enabled Knowledge Framework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7949293" cy="515489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581400" y="1540329"/>
            <a:ext cx="1066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4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57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Molecular Editor Enabled Knowledge Framework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7625370" cy="49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4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57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Molecular Editor Enabled Knowledge Framework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4" y="1447800"/>
            <a:ext cx="8096250" cy="525018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67400" y="2438400"/>
            <a:ext cx="1066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5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09600"/>
            <a:ext cx="8229600" cy="762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FFFF00"/>
                </a:solidFill>
              </a:rPr>
              <a:t>Presentation Outline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77724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Overview ICTs</a:t>
            </a:r>
            <a:b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Challenges for Free Agent (DIY) Learners</a:t>
            </a:r>
            <a:b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WHG as an Information Literacy Technology</a:t>
            </a:r>
            <a:r>
              <a:rPr lang="en-US" sz="1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1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Glossary Architecture to Provide Background Knowledge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Molecular Editor Enabled Knowledge Pathways</a:t>
            </a:r>
          </a:p>
        </p:txBody>
      </p:sp>
    </p:spTree>
    <p:extLst>
      <p:ext uri="{BB962C8B-B14F-4D97-AF65-F5344CB8AC3E}">
        <p14:creationId xmlns:p14="http://schemas.microsoft.com/office/powerpoint/2010/main" val="127692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57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Molecular Editor Enabled Knowledge Framework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0" y="1447800"/>
            <a:ext cx="7637960" cy="4953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486400" y="3140529"/>
            <a:ext cx="5334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6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715250" cy="5003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57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Molecular Editor Enabled Knowledge Framework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799238" y="6174471"/>
            <a:ext cx="2058761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37302"/>
            <a:ext cx="7562850" cy="4904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57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Molecular Editor Enabled Knowledge Framework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629400" y="2286000"/>
            <a:ext cx="12954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37302"/>
            <a:ext cx="7562850" cy="4904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57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Molecular Editor Enabled Knowledge Framework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629400" y="2286000"/>
            <a:ext cx="12954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57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Molecular Editor Enabled Knowledge Framework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9" y="1501870"/>
            <a:ext cx="7334250" cy="47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57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Molecular Editor Enabled Knowledge Framework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65984"/>
            <a:ext cx="7543800" cy="48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8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Other WHG Related Presentations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128" y="1295400"/>
            <a:ext cx="84582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76 - </a:t>
            </a:r>
            <a:r>
              <a:rPr lang="en-US" sz="2800" b="1" dirty="0" err="1">
                <a:solidFill>
                  <a:schemeClr val="bg1"/>
                </a:solidFill>
              </a:rPr>
              <a:t>Jikitou</a:t>
            </a:r>
            <a:r>
              <a:rPr lang="en-US" sz="2800" b="1" dirty="0">
                <a:solidFill>
                  <a:schemeClr val="bg1"/>
                </a:solidFill>
              </a:rPr>
              <a:t> biomedical question answering system: Using multiple resources to answer biomedical </a:t>
            </a:r>
            <a:r>
              <a:rPr lang="en-US" sz="2800" b="1" dirty="0" smtClean="0">
                <a:solidFill>
                  <a:schemeClr val="bg1"/>
                </a:solidFill>
              </a:rPr>
              <a:t>questions.  (Michael Bauer)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	</a:t>
            </a:r>
            <a:r>
              <a:rPr lang="en-US" sz="2000" dirty="0" smtClean="0">
                <a:solidFill>
                  <a:schemeClr val="bg1"/>
                </a:solidFill>
              </a:rPr>
              <a:t>Tuesday</a:t>
            </a:r>
            <a:r>
              <a:rPr lang="en-US" sz="2000" dirty="0">
                <a:solidFill>
                  <a:schemeClr val="bg1"/>
                </a:solidFill>
              </a:rPr>
              <a:t>, April 9, 2013 11:30 AM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en-US" sz="2000" b="1" dirty="0" smtClean="0">
                <a:solidFill>
                  <a:schemeClr val="bg1"/>
                </a:solidFill>
              </a:rPr>
              <a:t>Linking </a:t>
            </a:r>
            <a:r>
              <a:rPr lang="en-US" sz="2000" b="1" dirty="0" err="1">
                <a:solidFill>
                  <a:schemeClr val="bg1"/>
                </a:solidFill>
              </a:rPr>
              <a:t>Bioinformatic</a:t>
            </a:r>
            <a:r>
              <a:rPr lang="en-US" sz="2000" b="1" dirty="0">
                <a:solidFill>
                  <a:schemeClr val="bg1"/>
                </a:solidFill>
              </a:rPr>
              <a:t> Data and </a:t>
            </a:r>
            <a:r>
              <a:rPr lang="en-US" sz="2000" b="1" dirty="0" err="1">
                <a:solidFill>
                  <a:schemeClr val="bg1"/>
                </a:solidFill>
              </a:rPr>
              <a:t>Cheminformatic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Data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	Location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smtClean="0">
                <a:solidFill>
                  <a:schemeClr val="bg1"/>
                </a:solidFill>
              </a:rPr>
              <a:t>MCC, Room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smtClean="0">
                <a:solidFill>
                  <a:schemeClr val="bg1"/>
                </a:solidFill>
              </a:rPr>
              <a:t>349</a:t>
            </a:r>
            <a:br>
              <a:rPr lang="en-US" sz="2000" dirty="0" smtClean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510 - </a:t>
            </a:r>
            <a:r>
              <a:rPr lang="en-US" sz="2800" b="1" dirty="0" err="1">
                <a:solidFill>
                  <a:schemeClr val="bg1"/>
                </a:solidFill>
              </a:rPr>
              <a:t>WikiHyperGlossary</a:t>
            </a:r>
            <a:r>
              <a:rPr lang="en-US" sz="2800" b="1" dirty="0">
                <a:solidFill>
                  <a:schemeClr val="bg1"/>
                </a:solidFill>
              </a:rPr>
              <a:t> (WHG): New knowledge frameworks for historical documents and the role of Web </a:t>
            </a:r>
            <a:r>
              <a:rPr lang="en-US" sz="2800" b="1" dirty="0" smtClean="0">
                <a:solidFill>
                  <a:schemeClr val="bg1"/>
                </a:solidFill>
              </a:rPr>
              <a:t>APIs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	Monday</a:t>
            </a:r>
            <a:r>
              <a:rPr lang="en-US" sz="2000" dirty="0">
                <a:solidFill>
                  <a:schemeClr val="bg1"/>
                </a:solidFill>
              </a:rPr>
              <a:t>, April 8, 2013 12:00 PM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	Undergraduate </a:t>
            </a:r>
            <a:r>
              <a:rPr lang="en-US" sz="2000" dirty="0">
                <a:solidFill>
                  <a:schemeClr val="bg1"/>
                </a:solidFill>
              </a:rPr>
              <a:t>Research Posters (12:00 PM - 02:30 AM)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	Location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en-US" sz="2000" dirty="0" smtClean="0">
                <a:solidFill>
                  <a:schemeClr val="bg1"/>
                </a:solidFill>
              </a:rPr>
              <a:t>MCC, Room</a:t>
            </a:r>
            <a:r>
              <a:rPr lang="en-US" sz="2000" dirty="0">
                <a:solidFill>
                  <a:schemeClr val="bg1"/>
                </a:solidFill>
              </a:rPr>
              <a:t>: Hall D</a:t>
            </a:r>
          </a:p>
          <a:p>
            <a:endParaRPr lang="en-US" sz="2800" b="1" dirty="0" smtClean="0"/>
          </a:p>
          <a:p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8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42" y="414365"/>
            <a:ext cx="6172200" cy="503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046284"/>
              </p:ext>
            </p:extLst>
          </p:nvPr>
        </p:nvGraphicFramePr>
        <p:xfrm>
          <a:off x="7863528" y="2984194"/>
          <a:ext cx="1219200" cy="1018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Image" r:id="rId5" imgW="6882540" imgH="5752381" progId="Photoshop.Image.6">
                  <p:embed/>
                </p:oleObj>
              </mc:Choice>
              <mc:Fallback>
                <p:oleObj name="Image" r:id="rId5" imgW="6882540" imgH="5752381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3528" y="2984194"/>
                        <a:ext cx="1219200" cy="1018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8" y="838200"/>
            <a:ext cx="1411031" cy="118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" y="2030887"/>
            <a:ext cx="1491608" cy="102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8" y="3083112"/>
            <a:ext cx="1411031" cy="65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0" y="3742052"/>
            <a:ext cx="1520023" cy="119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90" y="4626331"/>
            <a:ext cx="1109701" cy="80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59985" y="6367690"/>
            <a:ext cx="700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This material is based upon work supported by the </a:t>
            </a:r>
            <a:r>
              <a:rPr lang="en-US" sz="1000" dirty="0" smtClean="0">
                <a:solidFill>
                  <a:schemeClr val="bg1"/>
                </a:solidFill>
              </a:rPr>
              <a:t>NSF DUE-0840830. </a:t>
            </a:r>
            <a:r>
              <a:rPr lang="en-US" sz="1000" dirty="0">
                <a:solidFill>
                  <a:schemeClr val="bg1"/>
                </a:solidFill>
              </a:rPr>
              <a:t>Any opinions, findings, and conclusions or recommendations expressed in this material are those of the author(s) and do not necessarily reflect the views of the National Science Foundation</a:t>
            </a:r>
            <a:r>
              <a:rPr lang="en-US" sz="1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11" name="Picture 89" descr="logo-NS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27" y="6334157"/>
            <a:ext cx="396190" cy="41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096" y="769726"/>
            <a:ext cx="1156064" cy="126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4" cstate="print"/>
          <a:srcRect l="40000" t="36000" r="28125" b="22000"/>
          <a:stretch>
            <a:fillRect/>
          </a:stretch>
        </p:blipFill>
        <p:spPr bwMode="auto">
          <a:xfrm>
            <a:off x="7925394" y="2055769"/>
            <a:ext cx="1095467" cy="902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937" y="4166366"/>
            <a:ext cx="1236326" cy="34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37793" y="5448274"/>
            <a:ext cx="3105807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16" action="ppaction://hlinkfile"/>
              </a:rPr>
              <a:t>whg.chemeddl.org</a:t>
            </a:r>
            <a:endParaRPr lang="en-US" sz="28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rebelford@ualr.edu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9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Questions?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4648200"/>
            <a:ext cx="5579680" cy="1569660"/>
          </a:xfrm>
          <a:prstGeom prst="rect">
            <a:avLst/>
          </a:prstGeom>
          <a:solidFill>
            <a:srgbClr val="FFFF3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http://whg.chemeddl.org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/</a:t>
            </a:r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Bob Belford: rebelford@ualr.edu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0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634" y="685800"/>
            <a:ext cx="8991600" cy="762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The </a:t>
            </a:r>
            <a:r>
              <a:rPr lang="en-US" sz="3600" b="1" dirty="0" err="1" smtClean="0">
                <a:solidFill>
                  <a:srgbClr val="FFFF00"/>
                </a:solidFill>
              </a:rPr>
              <a:t>WikiHyperGlossary</a:t>
            </a:r>
            <a:r>
              <a:rPr lang="en-US" sz="3600" b="1" dirty="0" smtClean="0">
                <a:solidFill>
                  <a:srgbClr val="FFFF00"/>
                </a:solidFill>
              </a:rPr>
              <a:t> (WHG) as an Information and Communication Technology</a:t>
            </a:r>
            <a:br>
              <a:rPr lang="en-US" sz="3600" b="1" dirty="0" smtClean="0">
                <a:solidFill>
                  <a:srgbClr val="FFFF00"/>
                </a:solidFill>
              </a:rPr>
            </a:br>
            <a:r>
              <a:rPr lang="en-US" sz="3600" b="1" dirty="0" smtClean="0">
                <a:solidFill>
                  <a:srgbClr val="FFFF00"/>
                </a:solidFill>
              </a:rPr>
              <a:t>(ICT)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209800"/>
            <a:ext cx="777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ICTs determine how humans share and communicate information.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ICTs determine the cognitive artifacts used to represent and manipulate information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ICTs influence the schema used to derive knowledge from information</a:t>
            </a:r>
          </a:p>
        </p:txBody>
      </p:sp>
    </p:spTree>
    <p:extLst>
      <p:ext uri="{BB962C8B-B14F-4D97-AF65-F5344CB8AC3E}">
        <p14:creationId xmlns:p14="http://schemas.microsoft.com/office/powerpoint/2010/main" val="35913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5607235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is the story of this prehistoric cave drawing from the </a:t>
            </a:r>
            <a:r>
              <a:rPr lang="en-US" sz="28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Magura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cave in Bulgaria?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26" y="1524000"/>
            <a:ext cx="5413948" cy="4060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95946" y="6448566"/>
            <a:ext cx="4307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http://commons.wikimedia.org/wiki/File:Magura_-_drawings.jpg</a:t>
            </a:r>
            <a:endParaRPr lang="en-US" sz="1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3780" y="3513969"/>
            <a:ext cx="194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Subjective Interpretation </a:t>
            </a:r>
            <a:r>
              <a:rPr lang="en-US" sz="1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Rorschach Blot</a:t>
            </a:r>
            <a:r>
              <a:rPr lang="en-US" sz="1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228600"/>
            <a:ext cx="95250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Brief Evolution of ICTs</a:t>
            </a:r>
            <a:br>
              <a:rPr lang="en-US" sz="3600" b="1" dirty="0">
                <a:solidFill>
                  <a:srgbClr val="FFFF00"/>
                </a:solidFill>
              </a:rPr>
            </a:br>
            <a:r>
              <a:rPr lang="en-US" sz="3600" b="1" dirty="0">
                <a:solidFill>
                  <a:srgbClr val="FFFF00"/>
                </a:solidFill>
              </a:rPr>
              <a:t>Information and </a:t>
            </a:r>
            <a:r>
              <a:rPr lang="en-US" sz="3600" b="1" dirty="0" smtClean="0">
                <a:solidFill>
                  <a:srgbClr val="FFFF00"/>
                </a:solidFill>
              </a:rPr>
              <a:t>Communication Technologies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8579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6916" y="152400"/>
            <a:ext cx="9135533" cy="110490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3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</a:rPr>
              <a:t>The First ICT Revolution: </a:t>
            </a:r>
            <a:br>
              <a:rPr lang="en-US" sz="3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</a:rPr>
            </a:br>
            <a:r>
              <a:rPr lang="en-US" sz="3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</a:rPr>
              <a:t>Textual Representation of Information</a:t>
            </a:r>
            <a:endParaRPr lang="en-US" sz="36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a typeface="MS Mincho" pitchFamily="49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7240" y="5196006"/>
            <a:ext cx="73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With written script the information (story) could be accurately transmitted to the future.</a:t>
            </a:r>
            <a:b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Dead men can talk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0" y="6581001"/>
            <a:ext cx="6793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http://upload.wikimedia.org/wikipedia/commons/d/d4/Early_Kufic_script_-_Qur%27anic_Manuscript.jpg</a:t>
            </a:r>
            <a:endParaRPr lang="en-US" sz="1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02" y="1936565"/>
            <a:ext cx="6016298" cy="333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57300"/>
            <a:ext cx="19812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33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442" y="0"/>
            <a:ext cx="9135533" cy="792162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Manuscript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5040704"/>
            <a:ext cx="73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the Dark Ages, with so few texts, few outside of the clergy were literate.</a:t>
            </a:r>
            <a:b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Even Kings were Illiterate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6448566"/>
            <a:ext cx="5802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http://upload.wikimedia.org/wikipedia/commons/d/dd/Tapisserie_moines_mannequins.jpg</a:t>
            </a:r>
            <a:endParaRPr lang="en-US" sz="1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033" y="983054"/>
            <a:ext cx="54102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5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35533" cy="792162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3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37"/>
                </a:solidFill>
                <a:latin typeface="Times New Roman" pitchFamily="18" charset="0"/>
                <a:cs typeface="Times New Roman" pitchFamily="18" charset="0"/>
              </a:rPr>
              <a:t>The Second ICT Revolution: </a:t>
            </a:r>
            <a:br>
              <a:rPr lang="en-US" sz="3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37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37"/>
                </a:solidFill>
                <a:latin typeface="Times New Roman" pitchFamily="18" charset="0"/>
                <a:cs typeface="Times New Roman" pitchFamily="18" charset="0"/>
              </a:rPr>
              <a:t>The Printing Press</a:t>
            </a:r>
            <a:endParaRPr lang="en-US" sz="32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3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5534671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Around 1440 Gutenberg Invents the Printing Press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0" y="6448566"/>
            <a:ext cx="5345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http://upload.wikimedia.org/wikipedia/commons/f/f8/Printer_in_1568-ce.png</a:t>
            </a:r>
            <a:endParaRPr lang="en-US" sz="1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943" y="1369795"/>
            <a:ext cx="3173314" cy="409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76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dirty="0">
            <a:latin typeface="Times New Roman" pitchFamily="18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1138</Words>
  <Application>Microsoft Office PowerPoint</Application>
  <PresentationFormat>On-screen Show (4:3)</PresentationFormat>
  <Paragraphs>239</Paragraphs>
  <Slides>48</Slides>
  <Notes>48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Office Theme</vt:lpstr>
      <vt:lpstr>Image</vt:lpstr>
      <vt:lpstr>ChemEd DL WikiHyperGlossary (WHG):  A Social Semantic Information Literacy Service for Digital Documents</vt:lpstr>
      <vt:lpstr>First a little Background</vt:lpstr>
      <vt:lpstr>First a little Background</vt:lpstr>
      <vt:lpstr>Presentation Outline</vt:lpstr>
      <vt:lpstr>The WikiHyperGlossary (WHG) as an Information and Communication Technology (ICT)</vt:lpstr>
      <vt:lpstr>Brief Evolution of ICTs Information and Communication Technologies</vt:lpstr>
      <vt:lpstr>The First ICT Revolution:  Textual Representation of Information</vt:lpstr>
      <vt:lpstr>The Manuscript</vt:lpstr>
      <vt:lpstr>The Second ICT Revolution:  The Printing Press</vt:lpstr>
      <vt:lpstr>Gutenberg Era</vt:lpstr>
      <vt:lpstr>Gutenberg Era</vt:lpstr>
      <vt:lpstr>The Third ICT Revolution:  The Digital Revolution</vt:lpstr>
      <vt:lpstr>ICTs in the Digital Age</vt:lpstr>
      <vt:lpstr>Where do Today’s Students Prefer to Seek Information?</vt:lpstr>
      <vt:lpstr>Project Tomorrow www.tomorrow.org</vt:lpstr>
      <vt:lpstr>Project Tomorrow www.tomorrow.org</vt:lpstr>
      <vt:lpstr>Project Tomorrow www.tomorrow.org</vt:lpstr>
      <vt:lpstr>DIY Learning (Do It Yourself Learning)</vt:lpstr>
      <vt:lpstr>Zone of Proximal Development (ZPD)</vt:lpstr>
      <vt:lpstr>Information Literacy Technologies</vt:lpstr>
      <vt:lpstr>WikiHyperGlossary (WHG)</vt:lpstr>
      <vt:lpstr>WikiHyperGlossary (WHG)</vt:lpstr>
      <vt:lpstr>Glossary Architecture to Enhance Learning</vt:lpstr>
      <vt:lpstr>The Importance of Domain Specific Knowledge for Reader Comprehension</vt:lpstr>
      <vt:lpstr>The Importance of Domain Specific Knowledge for Reader Comprehension</vt:lpstr>
      <vt:lpstr>The Importance of Domain Specific Knowledge for Reader Comprehension</vt:lpstr>
      <vt:lpstr>The Importance of Domain Specific Knowledge for Reader Comprehension</vt:lpstr>
      <vt:lpstr>Coupling Social Definitions to Canonical Definitions</vt:lpstr>
      <vt:lpstr>Coupling Social Definitions to Canonical Definitions</vt:lpstr>
      <vt:lpstr>PowerPoint Presentation</vt:lpstr>
      <vt:lpstr>Semantics &amp;Chemical Identifiers </vt:lpstr>
      <vt:lpstr>3D Visualizations</vt:lpstr>
      <vt:lpstr>PowerPoint Presentation</vt:lpstr>
      <vt:lpstr>PowerPoint Presentation</vt:lpstr>
      <vt:lpstr>PowerPoint Presentation</vt:lpstr>
      <vt:lpstr>PowerPoint Presentation</vt:lpstr>
      <vt:lpstr>Molecular Editor Enabled Knowledge Framework</vt:lpstr>
      <vt:lpstr>Molecular Editor Enabled Knowledge Framework</vt:lpstr>
      <vt:lpstr>Molecular Editor Enabled Knowledge Framework</vt:lpstr>
      <vt:lpstr>Molecular Editor Enabled Knowledge Framework</vt:lpstr>
      <vt:lpstr>Molecular Editor Enabled Knowledge Framework</vt:lpstr>
      <vt:lpstr>Molecular Editor Enabled Knowledge Framework</vt:lpstr>
      <vt:lpstr>Molecular Editor Enabled Knowledge Framework</vt:lpstr>
      <vt:lpstr>Molecular Editor Enabled Knowledge Framework</vt:lpstr>
      <vt:lpstr>Molecular Editor Enabled Knowledge Framework</vt:lpstr>
      <vt:lpstr>Other WHG Related Presentations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student actions in virtual environments through activity log file visualizations</dc:title>
  <dc:creator/>
  <cp:lastModifiedBy>rebelford</cp:lastModifiedBy>
  <cp:revision>81</cp:revision>
  <dcterms:created xsi:type="dcterms:W3CDTF">2006-08-16T00:00:00Z</dcterms:created>
  <dcterms:modified xsi:type="dcterms:W3CDTF">2013-04-07T13:56:11Z</dcterms:modified>
</cp:coreProperties>
</file>